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" charset="1" panose="000005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Italics" charset="1" panose="00000500000000000000"/>
      <p:regular r:id="rId12"/>
    </p:embeddedFont>
    <p:embeddedFont>
      <p:font typeface="Josefin Sans Bold Italics" charset="1" panose="00000800000000000000"/>
      <p:regular r:id="rId13"/>
    </p:embeddedFont>
    <p:embeddedFont>
      <p:font typeface="Josefin Sans Thin" charset="1" panose="00000300000000000000"/>
      <p:regular r:id="rId14"/>
    </p:embeddedFont>
    <p:embeddedFont>
      <p:font typeface="Josefin Sans Thin Italics" charset="1" panose="00000300000000000000"/>
      <p:regular r:id="rId15"/>
    </p:embeddedFont>
    <p:embeddedFont>
      <p:font typeface="Josefin Sans Light" charset="1" panose="00000400000000000000"/>
      <p:regular r:id="rId16"/>
    </p:embeddedFont>
    <p:embeddedFont>
      <p:font typeface="Josefin Sans Light Italics" charset="1" panose="00000400000000000000"/>
      <p:regular r:id="rId17"/>
    </p:embeddedFont>
    <p:embeddedFont>
      <p:font typeface="Josefin Sans Semi-Bold" charset="1" panose="00000700000000000000"/>
      <p:regular r:id="rId18"/>
    </p:embeddedFont>
    <p:embeddedFont>
      <p:font typeface="Josefin Sans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customXml" Target="../customXml/item2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11" Type="http://schemas.openxmlformats.org/officeDocument/2006/relationships/font" Target="fonts/font11.fntdata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" Type="http://schemas.openxmlformats.org/officeDocument/2006/relationships/font" Target="fonts/font6.fntdata"/><Relationship Id="rId15" Type="http://schemas.openxmlformats.org/officeDocument/2006/relationships/font" Target="fonts/font15.fntdata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5" Type="http://schemas.openxmlformats.org/officeDocument/2006/relationships/tableStyles" Target="tableStyles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14" Type="http://schemas.openxmlformats.org/officeDocument/2006/relationships/font" Target="fonts/font14.fntdata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" Type="http://schemas.openxmlformats.org/officeDocument/2006/relationships/theme" Target="theme/theme1.xml"/><Relationship Id="rId43" Type="http://schemas.openxmlformats.org/officeDocument/2006/relationships/slide" Target="slides/slide24.xml"/><Relationship Id="rId9" Type="http://schemas.openxmlformats.org/officeDocument/2006/relationships/font" Target="fonts/font9.fntdata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customXml" Target="../customXml/item1.xml"/><Relationship Id="rId20" Type="http://schemas.openxmlformats.org/officeDocument/2006/relationships/slide" Target="slides/slide1.xml"/><Relationship Id="rId41" Type="http://schemas.openxmlformats.org/officeDocument/2006/relationships/slide" Target="slides/slide22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4702" y="1796890"/>
            <a:ext cx="13333557" cy="6271830"/>
            <a:chOff x="0" y="0"/>
            <a:chExt cx="17778076" cy="83624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11109"/>
              <a:ext cx="16040738" cy="4282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en-US" sz="7475">
                  <a:solidFill>
                    <a:srgbClr val="F7B4A7"/>
                  </a:solidFill>
                  <a:latin typeface="Josefin Sans Bold"/>
                </a:rPr>
                <a:t>Thiết kế và cài đặt hệ thống mạng cho</a:t>
              </a:r>
            </a:p>
            <a:p>
              <a:pPr>
                <a:lnSpc>
                  <a:spcPts val="8372"/>
                </a:lnSpc>
              </a:pPr>
              <a:r>
                <a:rPr lang="en-US" sz="7475">
                  <a:solidFill>
                    <a:srgbClr val="F7B4A7"/>
                  </a:solidFill>
                  <a:latin typeface="Josefin Sans Bold"/>
                </a:rPr>
                <a:t>Công ty Cổ phần Beemart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16040738" cy="890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 spc="743">
                  <a:solidFill>
                    <a:srgbClr val="94DDDE"/>
                  </a:solidFill>
                  <a:latin typeface="Josefin Sans"/>
                </a:rPr>
                <a:t>NHÓM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564543"/>
              <a:ext cx="17778076" cy="179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 spc="483">
                  <a:solidFill>
                    <a:srgbClr val="94DDDE"/>
                  </a:solidFill>
                  <a:latin typeface="Josefin Sans"/>
                </a:rPr>
                <a:t>GIẢNG VIÊN:</a:t>
              </a:r>
            </a:p>
            <a:p>
              <a:pPr>
                <a:lnSpc>
                  <a:spcPts val="3639"/>
                </a:lnSpc>
              </a:pPr>
              <a:r>
                <a:rPr lang="en-US" sz="2599" spc="483">
                  <a:solidFill>
                    <a:srgbClr val="94DDDE"/>
                  </a:solidFill>
                  <a:latin typeface="Josefin Sans"/>
                </a:rPr>
                <a:t>              PGS. TS. NGUYỄN ĐÌNH HÂN</a:t>
              </a:r>
            </a:p>
            <a:p>
              <a:pPr>
                <a:lnSpc>
                  <a:spcPts val="3639"/>
                </a:lnSpc>
              </a:pPr>
              <a:r>
                <a:rPr lang="en-US" sz="2599" spc="483">
                  <a:solidFill>
                    <a:srgbClr val="94DDDE"/>
                  </a:solidFill>
                  <a:latin typeface="Josefin Sans"/>
                </a:rPr>
                <a:t>              TS. NGÔ THỊ HIỀN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2369" y="-790140"/>
            <a:ext cx="5737342" cy="3494563"/>
          </a:xfrm>
          <a:custGeom>
            <a:avLst/>
            <a:gdLst/>
            <a:ahLst/>
            <a:cxnLst/>
            <a:rect r="r" b="b" t="t" l="l"/>
            <a:pathLst>
              <a:path h="3494563" w="5737342">
                <a:moveTo>
                  <a:pt x="0" y="0"/>
                </a:moveTo>
                <a:lnTo>
                  <a:pt x="5737343" y="0"/>
                </a:lnTo>
                <a:lnTo>
                  <a:pt x="5737343" y="3494563"/>
                </a:lnTo>
                <a:lnTo>
                  <a:pt x="0" y="3494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01464" y="2362725"/>
            <a:ext cx="1014303" cy="2196324"/>
          </a:xfrm>
          <a:custGeom>
            <a:avLst/>
            <a:gdLst/>
            <a:ahLst/>
            <a:cxnLst/>
            <a:rect r="r" b="b" t="t" l="l"/>
            <a:pathLst>
              <a:path h="2196324" w="1014303">
                <a:moveTo>
                  <a:pt x="0" y="0"/>
                </a:moveTo>
                <a:lnTo>
                  <a:pt x="1014303" y="0"/>
                </a:lnTo>
                <a:lnTo>
                  <a:pt x="1014303" y="2196325"/>
                </a:lnTo>
                <a:lnTo>
                  <a:pt x="0" y="2196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27203" y="2558433"/>
            <a:ext cx="4550162" cy="4748745"/>
          </a:xfrm>
          <a:custGeom>
            <a:avLst/>
            <a:gdLst/>
            <a:ahLst/>
            <a:cxnLst/>
            <a:rect r="r" b="b" t="t" l="l"/>
            <a:pathLst>
              <a:path h="4748745" w="4550162">
                <a:moveTo>
                  <a:pt x="4550161" y="0"/>
                </a:moveTo>
                <a:lnTo>
                  <a:pt x="0" y="0"/>
                </a:lnTo>
                <a:lnTo>
                  <a:pt x="0" y="4748745"/>
                </a:lnTo>
                <a:lnTo>
                  <a:pt x="4550161" y="4748745"/>
                </a:lnTo>
                <a:lnTo>
                  <a:pt x="455016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56553" y="1915769"/>
            <a:ext cx="2670128" cy="2072990"/>
          </a:xfrm>
          <a:custGeom>
            <a:avLst/>
            <a:gdLst/>
            <a:ahLst/>
            <a:cxnLst/>
            <a:rect r="r" b="b" t="t" l="l"/>
            <a:pathLst>
              <a:path h="2072990" w="2670128">
                <a:moveTo>
                  <a:pt x="0" y="0"/>
                </a:moveTo>
                <a:lnTo>
                  <a:pt x="2670128" y="0"/>
                </a:lnTo>
                <a:lnTo>
                  <a:pt x="2670128" y="2072990"/>
                </a:lnTo>
                <a:lnTo>
                  <a:pt x="0" y="2072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511" y="5093194"/>
            <a:ext cx="1608762" cy="3611507"/>
          </a:xfrm>
          <a:custGeom>
            <a:avLst/>
            <a:gdLst/>
            <a:ahLst/>
            <a:cxnLst/>
            <a:rect r="r" b="b" t="t" l="l"/>
            <a:pathLst>
              <a:path h="3611507" w="1608762">
                <a:moveTo>
                  <a:pt x="0" y="0"/>
                </a:moveTo>
                <a:lnTo>
                  <a:pt x="1608762" y="0"/>
                </a:lnTo>
                <a:lnTo>
                  <a:pt x="1608762" y="3611506"/>
                </a:lnTo>
                <a:lnTo>
                  <a:pt x="0" y="3611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54919" y="7307178"/>
            <a:ext cx="2960848" cy="3494563"/>
          </a:xfrm>
          <a:custGeom>
            <a:avLst/>
            <a:gdLst/>
            <a:ahLst/>
            <a:cxnLst/>
            <a:rect r="r" b="b" t="t" l="l"/>
            <a:pathLst>
              <a:path h="3494563" w="2960848">
                <a:moveTo>
                  <a:pt x="0" y="0"/>
                </a:moveTo>
                <a:lnTo>
                  <a:pt x="2960848" y="0"/>
                </a:lnTo>
                <a:lnTo>
                  <a:pt x="2960848" y="3494563"/>
                </a:lnTo>
                <a:lnTo>
                  <a:pt x="0" y="34945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7995" y="4030755"/>
            <a:ext cx="11652010" cy="6088175"/>
          </a:xfrm>
          <a:custGeom>
            <a:avLst/>
            <a:gdLst/>
            <a:ahLst/>
            <a:cxnLst/>
            <a:rect r="r" b="b" t="t" l="l"/>
            <a:pathLst>
              <a:path h="6088175" w="11652010">
                <a:moveTo>
                  <a:pt x="0" y="0"/>
                </a:moveTo>
                <a:lnTo>
                  <a:pt x="11652010" y="0"/>
                </a:lnTo>
                <a:lnTo>
                  <a:pt x="11652010" y="6088175"/>
                </a:lnTo>
                <a:lnTo>
                  <a:pt x="0" y="6088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1.1. Hiện trạng doanh nghiệp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Quy mô mặt bằng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645533" y="2004452"/>
            <a:ext cx="499693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Tầng 2 với diện tích 200m2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Cung ứng, kho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Kỹ thuật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họp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7953" y="3477059"/>
            <a:ext cx="12640069" cy="6525436"/>
          </a:xfrm>
          <a:custGeom>
            <a:avLst/>
            <a:gdLst/>
            <a:ahLst/>
            <a:cxnLst/>
            <a:rect r="r" b="b" t="t" l="l"/>
            <a:pathLst>
              <a:path h="6525436" w="12640069">
                <a:moveTo>
                  <a:pt x="0" y="0"/>
                </a:moveTo>
                <a:lnTo>
                  <a:pt x="12640069" y="0"/>
                </a:lnTo>
                <a:lnTo>
                  <a:pt x="12640069" y="6525435"/>
                </a:lnTo>
                <a:lnTo>
                  <a:pt x="0" y="6525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1.1. Hiện trạng doanh nghiệp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Quy mô mặt bằng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549559"/>
            <a:ext cx="4975503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Tầng 3 với diện tích 200m2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Giám đốc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Kế toán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Nhân sự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Marketing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Kinh doanh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họp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1272" y="170112"/>
            <a:ext cx="4763990" cy="3906472"/>
          </a:xfrm>
          <a:custGeom>
            <a:avLst/>
            <a:gdLst/>
            <a:ahLst/>
            <a:cxnLst/>
            <a:rect r="r" b="b" t="t" l="l"/>
            <a:pathLst>
              <a:path h="3906472" w="4763990">
                <a:moveTo>
                  <a:pt x="0" y="0"/>
                </a:moveTo>
                <a:lnTo>
                  <a:pt x="4763990" y="0"/>
                </a:lnTo>
                <a:lnTo>
                  <a:pt x="4763990" y="3906472"/>
                </a:lnTo>
                <a:lnTo>
                  <a:pt x="0" y="3906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1.2. Phân tích yêu cầu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Yêu cầu thiết kế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637031"/>
            <a:ext cx="1340553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Kiến trúc hệ thống mở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Sử dụng thiết bị theo tiêu chuẩn tiên tiến, độ ổn định cao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Lắp đặt cả hệ thống mạng LAN nội bộ không dây (wifi) và có dây để đảm bảo hòa mạng cả hệ thống thiết bị: Laptop, PC và Điện thoại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Cần có sự thuận tiện trong việc giao tiếp, kết nối giữa các hệ thống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Có khả năng nâng cấp và mở rộng dễ dàng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Có trang web nội bộ công 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80331"/>
            <a:ext cx="11574355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Băng thông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Đảm bảo việc sử dụng mạng trong công ty ở mức ổn định, không giật lag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Có khả năng đáp ứng đủ nhu cầu sử dụng mạng khi tổ chức các sự kiện đông người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9321"/>
            <a:ext cx="11935165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Bảo mật và an toàn dữ liệu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Hệ thống có tính bảo mật cao, có nhiều biện pháp an toàn thông tin trên mạng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Các dữ liệu của hệ thống phải được đảm bảo, tránh mất mát, hư hỏng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Phân quyền truy cập cho phù hợp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4235" y="5429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1.2. Phân tích yêu cầu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Yêu cầu thiết kế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681526"/>
            <a:ext cx="1266808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Khả năng quản trị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Đảm bảo khả năng quản trị dễ dàng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</a:t>
            </a:r>
            <a:r>
              <a:rPr lang="en-US" sz="3000">
                <a:solidFill>
                  <a:srgbClr val="31356E"/>
                </a:solidFill>
                <a:latin typeface="Josefin Sans Bold"/>
              </a:rPr>
              <a:t>ho phép bộ phận quản lý có thể thực hiện thao tác quản trị như: theo dõi hoạt động mạng, các thiết bị, hệ thống truy cập người dùng, quản lý data, xác lập cấu hình, cập nhật, nâng cấp, ...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Đảm bảo khả năng đấu nối thuận tiện và hỗ trợ cho công tác quản lý điều hành của các bộ phận chuyên trách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90156"/>
            <a:ext cx="10652555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VLAN (Virtual Local Area Network): Phân chia mạng thành các mạng con nhỏ hơn, giúp quản lý và bảo trì mạng dễ dàng hơn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DHCP: Giao thức cấp IP động cho các thiết bị trong mạng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Firewall: Tăng cường bảo mật, ngăn chặn truy cập không hợp lệ, ngăn chặn tấn công mạng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10187" y="2425009"/>
            <a:ext cx="4499103" cy="5436982"/>
          </a:xfrm>
          <a:custGeom>
            <a:avLst/>
            <a:gdLst/>
            <a:ahLst/>
            <a:cxnLst/>
            <a:rect r="r" b="b" t="t" l="l"/>
            <a:pathLst>
              <a:path h="5436982" w="4499103">
                <a:moveTo>
                  <a:pt x="0" y="0"/>
                </a:moveTo>
                <a:lnTo>
                  <a:pt x="4499102" y="0"/>
                </a:lnTo>
                <a:lnTo>
                  <a:pt x="4499102" y="5436982"/>
                </a:lnTo>
                <a:lnTo>
                  <a:pt x="0" y="5436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1.2. Phân tích yêu cầu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Phân tích yêu cầu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90875"/>
            <a:ext cx="11574355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HSRP (Hot Standby Router Protocol): Phân chia tải giữa các Switch Core, giúp tránh tình trạng quá tải trên một Switch Core duy nhất, đảm bảo sự liên tục trong hoạt động của mạng.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DNS Server: Cung cấp trang web nội bộ cho công ty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SSH: Giúp quản trị viên truy cập và quản trị từ xa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VPN: Giúp nhân viên làm việc từ xa, truy cập web an toàn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03055" y="3349519"/>
            <a:ext cx="4578605" cy="3587961"/>
          </a:xfrm>
          <a:custGeom>
            <a:avLst/>
            <a:gdLst/>
            <a:ahLst/>
            <a:cxnLst/>
            <a:rect r="r" b="b" t="t" l="l"/>
            <a:pathLst>
              <a:path h="3587961" w="4578605">
                <a:moveTo>
                  <a:pt x="0" y="0"/>
                </a:moveTo>
                <a:lnTo>
                  <a:pt x="4578604" y="0"/>
                </a:lnTo>
                <a:lnTo>
                  <a:pt x="4578604" y="3587962"/>
                </a:lnTo>
                <a:lnTo>
                  <a:pt x="0" y="3587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1.2. Phân tích yêu cầu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Phân tích yêu cầu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0164" y="2114363"/>
            <a:ext cx="5859136" cy="4394352"/>
          </a:xfrm>
          <a:custGeom>
            <a:avLst/>
            <a:gdLst/>
            <a:ahLst/>
            <a:cxnLst/>
            <a:rect r="r" b="b" t="t" l="l"/>
            <a:pathLst>
              <a:path h="4394352" w="5859136">
                <a:moveTo>
                  <a:pt x="0" y="0"/>
                </a:moveTo>
                <a:lnTo>
                  <a:pt x="5859136" y="0"/>
                </a:lnTo>
                <a:lnTo>
                  <a:pt x="5859136" y="4394352"/>
                </a:lnTo>
                <a:lnTo>
                  <a:pt x="0" y="4394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Phương án thiết kế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682161"/>
            <a:ext cx="1635886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Hệ thống được chia thành 3 vùng chính: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Vùng Internet bên ngoài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Vùng máy chủ DMZ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Vùng hệ thống máy tính bên trong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01486"/>
            <a:ext cx="11908989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Vùng hệ thống máy tính bên trong được chia thành 4 VLAN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VLAN 10: Phòng Giám đốc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VLAN 20: Phòng Kế toán, Phòng Nhân sự, Phòng họp T3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VLAN 30: Phòng Kinh doanh, Phòng Marketing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VLAN 40: Phòng Cung ứng, Phòng Kỹ thuật, Phòng họp T2, Phòng Sự kiện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1163" y="5769534"/>
            <a:ext cx="12205674" cy="3940297"/>
          </a:xfrm>
          <a:custGeom>
            <a:avLst/>
            <a:gdLst/>
            <a:ahLst/>
            <a:cxnLst/>
            <a:rect r="r" b="b" t="t" l="l"/>
            <a:pathLst>
              <a:path h="3940297" w="12205674">
                <a:moveTo>
                  <a:pt x="0" y="0"/>
                </a:moveTo>
                <a:lnTo>
                  <a:pt x="12205674" y="0"/>
                </a:lnTo>
                <a:lnTo>
                  <a:pt x="12205674" y="3940298"/>
                </a:lnTo>
                <a:lnTo>
                  <a:pt x="0" y="3940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09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Phương án thiết kế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38225" y="2883459"/>
            <a:ext cx="1623060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Triển khai hệ thống với 2 lớp: Lớp phân phối và Lớp truy cập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Lớp phân phối gồm 2 switch lớp 3 chạy song song kết hợp với phương án dự phòng và phân tải (chia theo VLAN), được đặt tại phòng Kỹ thuật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Lớp truy cập gồm các switch lớp 2, được đặt tại từng phòng ban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17141" y="1709269"/>
            <a:ext cx="13816480" cy="8577731"/>
          </a:xfrm>
          <a:custGeom>
            <a:avLst/>
            <a:gdLst/>
            <a:ahLst/>
            <a:cxnLst/>
            <a:rect r="r" b="b" t="t" l="l"/>
            <a:pathLst>
              <a:path h="8577731" w="13816480">
                <a:moveTo>
                  <a:pt x="0" y="0"/>
                </a:moveTo>
                <a:lnTo>
                  <a:pt x="13816480" y="0"/>
                </a:lnTo>
                <a:lnTo>
                  <a:pt x="13816480" y="8577731"/>
                </a:lnTo>
                <a:lnTo>
                  <a:pt x="0" y="8577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Sơ đồ logic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4980" y="2257087"/>
            <a:ext cx="14998039" cy="7830226"/>
          </a:xfrm>
          <a:custGeom>
            <a:avLst/>
            <a:gdLst/>
            <a:ahLst/>
            <a:cxnLst/>
            <a:rect r="r" b="b" t="t" l="l"/>
            <a:pathLst>
              <a:path h="7830226" w="14998039">
                <a:moveTo>
                  <a:pt x="0" y="0"/>
                </a:moveTo>
                <a:lnTo>
                  <a:pt x="14998040" y="0"/>
                </a:lnTo>
                <a:lnTo>
                  <a:pt x="14998040" y="7830226"/>
                </a:lnTo>
                <a:lnTo>
                  <a:pt x="0" y="78302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Sơ đồ vật lý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875" y="3252160"/>
            <a:ext cx="6062769" cy="4412670"/>
          </a:xfrm>
          <a:custGeom>
            <a:avLst/>
            <a:gdLst/>
            <a:ahLst/>
            <a:cxnLst/>
            <a:rect r="r" b="b" t="t" l="l"/>
            <a:pathLst>
              <a:path h="4412670" w="6062769">
                <a:moveTo>
                  <a:pt x="0" y="0"/>
                </a:moveTo>
                <a:lnTo>
                  <a:pt x="6062769" y="0"/>
                </a:lnTo>
                <a:lnTo>
                  <a:pt x="6062769" y="4412670"/>
                </a:lnTo>
                <a:lnTo>
                  <a:pt x="0" y="441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0363" y="1333284"/>
            <a:ext cx="504283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Thành viên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80363" y="3740528"/>
            <a:ext cx="10178937" cy="392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F7B4A7"/>
                </a:solidFill>
                <a:latin typeface="Josefin Sans"/>
              </a:rPr>
              <a:t>Nguyễn Đặng Hữu           20206147</a:t>
            </a:r>
          </a:p>
          <a:p>
            <a:pPr algn="just">
              <a:lnSpc>
                <a:spcPts val="6299"/>
              </a:lnSpc>
            </a:pPr>
          </a:p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F7B4A7"/>
                </a:solidFill>
                <a:latin typeface="Josefin Sans"/>
              </a:rPr>
              <a:t>Nguyễn Bùi Khánh Linh    20206202</a:t>
            </a:r>
          </a:p>
          <a:p>
            <a:pPr algn="just">
              <a:lnSpc>
                <a:spcPts val="6299"/>
              </a:lnSpc>
            </a:pP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7B4A7"/>
                </a:solidFill>
                <a:latin typeface="Josefin Sans"/>
              </a:rPr>
              <a:t>Nguyễn Minh Tùng           20206182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2316" y="2377615"/>
            <a:ext cx="15783368" cy="7589169"/>
          </a:xfrm>
          <a:custGeom>
            <a:avLst/>
            <a:gdLst/>
            <a:ahLst/>
            <a:cxnLst/>
            <a:rect r="r" b="b" t="t" l="l"/>
            <a:pathLst>
              <a:path h="7589169" w="15783368">
                <a:moveTo>
                  <a:pt x="0" y="0"/>
                </a:moveTo>
                <a:lnTo>
                  <a:pt x="15783368" y="0"/>
                </a:lnTo>
                <a:lnTo>
                  <a:pt x="15783368" y="7589170"/>
                </a:lnTo>
                <a:lnTo>
                  <a:pt x="0" y="7589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Sơ đồ vật lý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9256" y="2270777"/>
            <a:ext cx="14969489" cy="7802846"/>
          </a:xfrm>
          <a:custGeom>
            <a:avLst/>
            <a:gdLst/>
            <a:ahLst/>
            <a:cxnLst/>
            <a:rect r="r" b="b" t="t" l="l"/>
            <a:pathLst>
              <a:path h="7802846" w="14969489">
                <a:moveTo>
                  <a:pt x="0" y="0"/>
                </a:moveTo>
                <a:lnTo>
                  <a:pt x="14969488" y="0"/>
                </a:lnTo>
                <a:lnTo>
                  <a:pt x="14969488" y="7802846"/>
                </a:lnTo>
                <a:lnTo>
                  <a:pt x="0" y="7802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Sơ đồ vật lý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08571" y="2303656"/>
            <a:ext cx="12870858" cy="7787534"/>
          </a:xfrm>
          <a:custGeom>
            <a:avLst/>
            <a:gdLst/>
            <a:ahLst/>
            <a:cxnLst/>
            <a:rect r="r" b="b" t="t" l="l"/>
            <a:pathLst>
              <a:path h="7787534" w="12870858">
                <a:moveTo>
                  <a:pt x="0" y="0"/>
                </a:moveTo>
                <a:lnTo>
                  <a:pt x="12870858" y="0"/>
                </a:lnTo>
                <a:lnTo>
                  <a:pt x="12870858" y="7787535"/>
                </a:lnTo>
                <a:lnTo>
                  <a:pt x="0" y="7787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1.3. Đề xuất phương án thiết kế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Thống kê vật tư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35947" y="4647725"/>
            <a:ext cx="10816105" cy="110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2"/>
              </a:lnSpc>
            </a:pPr>
            <a:r>
              <a:rPr lang="en-US" sz="8049">
                <a:solidFill>
                  <a:srgbClr val="F7B4A7"/>
                </a:solidFill>
                <a:latin typeface="Josefin Sans Bold"/>
              </a:rPr>
              <a:t>2. Mô phỏng hệ thống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71311" y="4647725"/>
            <a:ext cx="5345378" cy="110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2"/>
              </a:lnSpc>
            </a:pPr>
            <a:r>
              <a:rPr lang="en-US" sz="8049">
                <a:solidFill>
                  <a:srgbClr val="F7B4A7"/>
                </a:solidFill>
                <a:latin typeface="Josefin Sans Bold"/>
              </a:rPr>
              <a:t>3. Kết luận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42925"/>
            <a:ext cx="12752263" cy="1760731"/>
            <a:chOff x="0" y="0"/>
            <a:chExt cx="17003017" cy="23476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7003017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3. Kết luận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95168"/>
              <a:ext cx="8628977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78371" y="2294131"/>
            <a:ext cx="13805607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Những việc đã làm được: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Khảo sát doanh nghiệp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N</a:t>
            </a:r>
            <a:r>
              <a:rPr lang="en-US" sz="3000">
                <a:solidFill>
                  <a:srgbClr val="31356E"/>
                </a:solidFill>
                <a:latin typeface="Josefin Sans Bold"/>
              </a:rPr>
              <a:t>ắm bắt và phân tích các yêu cầu thiết kế mạng của doanh nghiệp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Thiết kế một phương án triển khai, mô phỏng hệ thống mạng đáp ứng yêu cầu của doanh nghiệp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Thống kê chi phí cơ sở vật tư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55252"/>
            <a:ext cx="16230600" cy="39764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127" y="1981200"/>
            <a:ext cx="15393745" cy="8049940"/>
          </a:xfrm>
          <a:custGeom>
            <a:avLst/>
            <a:gdLst/>
            <a:ahLst/>
            <a:cxnLst/>
            <a:rect r="r" b="b" t="t" l="l"/>
            <a:pathLst>
              <a:path h="8049940" w="15393745">
                <a:moveTo>
                  <a:pt x="0" y="0"/>
                </a:moveTo>
                <a:lnTo>
                  <a:pt x="15393746" y="0"/>
                </a:lnTo>
                <a:lnTo>
                  <a:pt x="15393746" y="8049940"/>
                </a:lnTo>
                <a:lnTo>
                  <a:pt x="0" y="8049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96919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Bản tóm tắt kế hoạch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8942" y="1981200"/>
            <a:ext cx="12650116" cy="8305800"/>
          </a:xfrm>
          <a:custGeom>
            <a:avLst/>
            <a:gdLst/>
            <a:ahLst/>
            <a:cxnLst/>
            <a:rect r="r" b="b" t="t" l="l"/>
            <a:pathLst>
              <a:path h="8305800" w="12650116">
                <a:moveTo>
                  <a:pt x="0" y="0"/>
                </a:moveTo>
                <a:lnTo>
                  <a:pt x="12650116" y="0"/>
                </a:lnTo>
                <a:lnTo>
                  <a:pt x="12650116" y="8305800"/>
                </a:lnTo>
                <a:lnTo>
                  <a:pt x="0" y="83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896919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Phân chia công việc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658" y="2721053"/>
            <a:ext cx="2821740" cy="3730665"/>
          </a:xfrm>
          <a:custGeom>
            <a:avLst/>
            <a:gdLst/>
            <a:ahLst/>
            <a:cxnLst/>
            <a:rect r="r" b="b" t="t" l="l"/>
            <a:pathLst>
              <a:path h="3730665" w="2821740">
                <a:moveTo>
                  <a:pt x="0" y="0"/>
                </a:moveTo>
                <a:lnTo>
                  <a:pt x="2821740" y="0"/>
                </a:lnTo>
                <a:lnTo>
                  <a:pt x="2821740" y="3730665"/>
                </a:lnTo>
                <a:lnTo>
                  <a:pt x="0" y="3730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801" y="3296922"/>
            <a:ext cx="2821740" cy="3730665"/>
          </a:xfrm>
          <a:custGeom>
            <a:avLst/>
            <a:gdLst/>
            <a:ahLst/>
            <a:cxnLst/>
            <a:rect r="r" b="b" t="t" l="l"/>
            <a:pathLst>
              <a:path h="3730665" w="2821740">
                <a:moveTo>
                  <a:pt x="0" y="0"/>
                </a:moveTo>
                <a:lnTo>
                  <a:pt x="2821739" y="0"/>
                </a:lnTo>
                <a:lnTo>
                  <a:pt x="2821739" y="3730665"/>
                </a:lnTo>
                <a:lnTo>
                  <a:pt x="0" y="3730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8651" y="3835282"/>
            <a:ext cx="2821740" cy="3730665"/>
          </a:xfrm>
          <a:custGeom>
            <a:avLst/>
            <a:gdLst/>
            <a:ahLst/>
            <a:cxnLst/>
            <a:rect r="r" b="b" t="t" l="l"/>
            <a:pathLst>
              <a:path h="3730665" w="2821740">
                <a:moveTo>
                  <a:pt x="0" y="0"/>
                </a:moveTo>
                <a:lnTo>
                  <a:pt x="2821740" y="0"/>
                </a:lnTo>
                <a:lnTo>
                  <a:pt x="2821740" y="3730665"/>
                </a:lnTo>
                <a:lnTo>
                  <a:pt x="0" y="3730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35807" y="1981200"/>
            <a:ext cx="10213893" cy="1133462"/>
          </a:xfrm>
          <a:custGeom>
            <a:avLst/>
            <a:gdLst/>
            <a:ahLst/>
            <a:cxnLst/>
            <a:rect r="r" b="b" t="t" l="l"/>
            <a:pathLst>
              <a:path h="1133462" w="10213893">
                <a:moveTo>
                  <a:pt x="0" y="0"/>
                </a:moveTo>
                <a:lnTo>
                  <a:pt x="10213893" y="0"/>
                </a:lnTo>
                <a:lnTo>
                  <a:pt x="10213893" y="1133462"/>
                </a:lnTo>
                <a:lnTo>
                  <a:pt x="0" y="113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5807" y="6432858"/>
            <a:ext cx="10213893" cy="1133462"/>
          </a:xfrm>
          <a:custGeom>
            <a:avLst/>
            <a:gdLst/>
            <a:ahLst/>
            <a:cxnLst/>
            <a:rect r="r" b="b" t="t" l="l"/>
            <a:pathLst>
              <a:path h="1133462" w="10213893">
                <a:moveTo>
                  <a:pt x="0" y="0"/>
                </a:moveTo>
                <a:lnTo>
                  <a:pt x="10213893" y="0"/>
                </a:lnTo>
                <a:lnTo>
                  <a:pt x="10213893" y="1133462"/>
                </a:lnTo>
                <a:lnTo>
                  <a:pt x="0" y="113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411340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Nội dung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7254" y="2168835"/>
            <a:ext cx="842516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7B4A7"/>
                </a:solidFill>
                <a:latin typeface="Josefin Sans"/>
              </a:rPr>
              <a:t>Thiết kế hệ thống mạng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7254" y="6620493"/>
            <a:ext cx="842516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7B4A7"/>
                </a:solidFill>
                <a:latin typeface="Josefin Sans"/>
              </a:rPr>
              <a:t>Mô phỏng hệ thống mạng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95781" y="3419462"/>
            <a:ext cx="842516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7B4A7"/>
                </a:solidFill>
                <a:latin typeface="Josefin Sans"/>
              </a:rPr>
              <a:t>Hiện trạng doanh nghiệp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5781" y="4396728"/>
            <a:ext cx="842516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7B4A7"/>
                </a:solidFill>
                <a:latin typeface="Josefin Sans"/>
              </a:rPr>
              <a:t>Phân tích yêu cầu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5781" y="5373994"/>
            <a:ext cx="842516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7B4A7"/>
                </a:solidFill>
                <a:latin typeface="Josefin Sans"/>
              </a:rPr>
              <a:t>Thiết kế phương án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735807" y="8223545"/>
            <a:ext cx="10213893" cy="1133462"/>
          </a:xfrm>
          <a:custGeom>
            <a:avLst/>
            <a:gdLst/>
            <a:ahLst/>
            <a:cxnLst/>
            <a:rect r="r" b="b" t="t" l="l"/>
            <a:pathLst>
              <a:path h="1133462" w="10213893">
                <a:moveTo>
                  <a:pt x="0" y="0"/>
                </a:moveTo>
                <a:lnTo>
                  <a:pt x="10213893" y="0"/>
                </a:lnTo>
                <a:lnTo>
                  <a:pt x="10213893" y="1133462"/>
                </a:lnTo>
                <a:lnTo>
                  <a:pt x="0" y="1133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17254" y="8411180"/>
            <a:ext cx="8425164" cy="67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7B4A7"/>
                </a:solidFill>
                <a:latin typeface="Josefin Sans"/>
              </a:rPr>
              <a:t>Kết luận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0533" y="4647725"/>
            <a:ext cx="12726933" cy="110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52"/>
              </a:lnSpc>
            </a:pPr>
            <a:r>
              <a:rPr lang="en-US" sz="8049">
                <a:solidFill>
                  <a:srgbClr val="F7B4A7"/>
                </a:solidFill>
                <a:latin typeface="Josefin Sans Bold"/>
              </a:rPr>
              <a:t>1. Thiết kế hệ thống mạng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6626" y="3148306"/>
            <a:ext cx="6971444" cy="3990389"/>
          </a:xfrm>
          <a:custGeom>
            <a:avLst/>
            <a:gdLst/>
            <a:ahLst/>
            <a:cxnLst/>
            <a:rect r="r" b="b" t="t" l="l"/>
            <a:pathLst>
              <a:path h="3990389" w="6971444">
                <a:moveTo>
                  <a:pt x="0" y="0"/>
                </a:moveTo>
                <a:lnTo>
                  <a:pt x="6971444" y="0"/>
                </a:lnTo>
                <a:lnTo>
                  <a:pt x="6971444" y="3990388"/>
                </a:lnTo>
                <a:lnTo>
                  <a:pt x="0" y="3990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1.1. Hiện trạng doanh nghiệp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Giới thiệu doanh nghiệp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242829"/>
            <a:ext cx="9098508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Doanh nghiệp hoạt động trong lĩnh vực bán các sản phẩm làm bánh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Được thành lập năm 2015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Trụ sở chínhvà văn phòng tại 277 Quan Hoa, Cầu Giấy, Hà Nội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Văn phòng Hà Nội gồm 3 tầng, 6 phòng ban và 50 nhân sự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94950" y="5429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5919526" cy="1760731"/>
            <a:chOff x="0" y="0"/>
            <a:chExt cx="21226034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21226034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1.1. Hiện trạng doanh nghiệp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10772145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Hiện trạng và mục đích sử dụng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453362"/>
            <a:ext cx="1236625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Hiện trạng: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Doanh nghiệp đã có hệ thống mạng LAN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Hệ thống mạng chưa đáp ứng tối đa yêu cầu của các phòng ban, chưa tận dụng tối đa tài nguyên của doanh nghiệp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15687"/>
            <a:ext cx="12885064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Mục đích sử dụng: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Xây dựng hệ thống mạng phục vụ các công việc nội bộ của công ty</a:t>
            </a:r>
          </a:p>
          <a:p>
            <a:pPr marL="1295400" indent="-431800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Công việc đặc thù của từng phòng ban</a:t>
            </a:r>
          </a:p>
          <a:p>
            <a:pPr marL="1295400" indent="-431800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Truy cập, quản lý hệ thống email, web, app bán hàng</a:t>
            </a:r>
          </a:p>
          <a:p>
            <a:pPr marL="1295400" indent="-431800" lvl="2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Lưu trữ, truy cập và chia sẻ dữ liệu</a:t>
            </a:r>
          </a:p>
          <a:p>
            <a:pPr>
              <a:lnSpc>
                <a:spcPts val="3600"/>
              </a:lnSpc>
            </a:pP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Đối tượng sử dụng: Nhân viên trong công 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3875"/>
            <a:ext cx="1157435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1.1. Hiện trạng doanh nghiệp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603055" y="6172200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0"/>
                </a:moveTo>
                <a:lnTo>
                  <a:pt x="0" y="0"/>
                </a:lnTo>
                <a:lnTo>
                  <a:pt x="0" y="4114800"/>
                </a:lnTo>
                <a:lnTo>
                  <a:pt x="5677160" y="4114800"/>
                </a:lnTo>
                <a:lnTo>
                  <a:pt x="5677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3225998">
            <a:off x="-1414537" y="-1514475"/>
            <a:ext cx="4259906" cy="4114800"/>
          </a:xfrm>
          <a:custGeom>
            <a:avLst/>
            <a:gdLst/>
            <a:ahLst/>
            <a:cxnLst/>
            <a:rect r="r" b="b" t="t" l="l"/>
            <a:pathLst>
              <a:path h="4114800" w="4259906">
                <a:moveTo>
                  <a:pt x="425990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259906" y="0"/>
                </a:lnTo>
                <a:lnTo>
                  <a:pt x="4259906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23765" y="3571875"/>
            <a:ext cx="12440470" cy="6489779"/>
          </a:xfrm>
          <a:custGeom>
            <a:avLst/>
            <a:gdLst/>
            <a:ahLst/>
            <a:cxnLst/>
            <a:rect r="r" b="b" t="t" l="l"/>
            <a:pathLst>
              <a:path h="6489779" w="12440470">
                <a:moveTo>
                  <a:pt x="0" y="0"/>
                </a:moveTo>
                <a:lnTo>
                  <a:pt x="12440470" y="0"/>
                </a:lnTo>
                <a:lnTo>
                  <a:pt x="12440470" y="6489779"/>
                </a:lnTo>
                <a:lnTo>
                  <a:pt x="0" y="6489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42925"/>
            <a:ext cx="11574355" cy="1760731"/>
            <a:chOff x="0" y="0"/>
            <a:chExt cx="15432473" cy="2347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5432473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1.1. Hiện trạng doanh nghiệp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5168"/>
              <a:ext cx="7831931" cy="752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1356E"/>
                  </a:solidFill>
                  <a:latin typeface="Josefin Sans Bold"/>
                </a:rPr>
                <a:t>Quy mô mặt bằng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25493" y="2095934"/>
            <a:ext cx="563701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Tầng 1 với diện tích 200m2</a:t>
            </a:r>
          </a:p>
          <a:p>
            <a:pPr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Tổ chức sự kiện</a:t>
            </a:r>
          </a:p>
          <a:p>
            <a:pPr marL="647700" indent="-323850" lvl="1">
              <a:lnSpc>
                <a:spcPts val="36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1356E"/>
                </a:solidFill>
                <a:latin typeface="Josefin Sans Bold"/>
              </a:rPr>
              <a:t>1 phòng nghỉ cho nhân viên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454CCB3722934A900D5D7297C5B0B1" ma:contentTypeVersion="4" ma:contentTypeDescription="Create a new document." ma:contentTypeScope="" ma:versionID="6c104ecf91dd3ed5afdc75d3b3ab02cd">
  <xsd:schema xmlns:xsd="http://www.w3.org/2001/XMLSchema" xmlns:xs="http://www.w3.org/2001/XMLSchema" xmlns:p="http://schemas.microsoft.com/office/2006/metadata/properties" xmlns:ns2="b127cec3-6636-4357-9636-d08eb30cf3dd" targetNamespace="http://schemas.microsoft.com/office/2006/metadata/properties" ma:root="true" ma:fieldsID="16399177656e47bcdabf437d003891ce" ns2:_="">
    <xsd:import namespace="b127cec3-6636-4357-9636-d08eb30cf3d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7cec3-6636-4357-9636-d08eb30cf3d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5F8BFD-D770-4CBB-94E6-615D3A737EAB}"/>
</file>

<file path=customXml/itemProps2.xml><?xml version="1.0" encoding="utf-8"?>
<ds:datastoreItem xmlns:ds="http://schemas.openxmlformats.org/officeDocument/2006/customXml" ds:itemID="{E2BC8FAB-7179-4531-BBA5-D0FB2A02F6D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DAFyQXIPPTM</dc:identifier>
  <dcterms:modified xsi:type="dcterms:W3CDTF">2011-08-01T06:04:30Z</dcterms:modified>
  <cp:revision>1</cp:revision>
  <dc:title>Slide Thiết kế mạng cho Cty CP Beemart</dc:title>
</cp:coreProperties>
</file>